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2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65" r:id="rId7"/>
    <p:sldId id="268" r:id="rId8"/>
    <p:sldId id="278" r:id="rId9"/>
    <p:sldId id="283" r:id="rId10"/>
    <p:sldId id="284" r:id="rId11"/>
    <p:sldId id="279" r:id="rId12"/>
    <p:sldId id="260" r:id="rId13"/>
    <p:sldId id="280" r:id="rId14"/>
    <p:sldId id="282" r:id="rId15"/>
    <p:sldId id="261" r:id="rId16"/>
    <p:sldId id="275" r:id="rId17"/>
    <p:sldId id="276" r:id="rId18"/>
    <p:sldId id="281" r:id="rId19"/>
    <p:sldId id="270" r:id="rId20"/>
    <p:sldId id="266" r:id="rId21"/>
    <p:sldId id="27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38"/>
    <p:restoredTop sz="83853"/>
  </p:normalViewPr>
  <p:slideViewPr>
    <p:cSldViewPr snapToGrid="0">
      <p:cViewPr varScale="1">
        <p:scale>
          <a:sx n="78" d="100"/>
          <a:sy n="78" d="100"/>
        </p:scale>
        <p:origin x="16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 science</a:t>
            </a:r>
          </a:p>
          <a:p>
            <a:endParaRPr lang="en-US" dirty="0"/>
          </a:p>
          <a:p>
            <a:r>
              <a:rPr lang="en-US" dirty="0"/>
              <a:t>What are the uses of data science in your fields? Or cool applications of data science you hope to learn about…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BC241-93B4-8B40-9597-9B8B9F1B1E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35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BC241-93B4-8B40-9597-9B8B9F1B1E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3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BC241-93B4-8B40-9597-9B8B9F1B1E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BC241-93B4-8B40-9597-9B8B9F1B1E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2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BC241-93B4-8B40-9597-9B8B9F1B1E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worked in the research arm so had some </a:t>
            </a:r>
            <a:r>
              <a:rPr lang="en-US" dirty="0" err="1"/>
              <a:t>fr</a:t>
            </a:r>
            <a:r>
              <a:rPr lang="en-US" dirty="0"/>
              <a:t> </a:t>
            </a:r>
            <a:r>
              <a:rPr lang="en-US" dirty="0" err="1"/>
              <a:t>eedoms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fraud and churn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17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7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C9AA5-A866-8628-5D80-FF51080A0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35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63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  <p:pic>
        <p:nvPicPr>
          <p:cNvPr id="5" name="Picture 4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4C824DB-1817-2D9E-0D52-CD65F7748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43592438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1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5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8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sc8sNV1sPz4CikjXh78cRk3UPtShNO-d/edit?usp=drive_link&amp;ouid=116038002539079793200&amp;rtpof=true&amp;sd=tru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IN6MZNlULYn-cvekenYNxjCdbZhoAvXy/edit?usp=drive_link&amp;ouid=116038002539079793200&amp;rtpof=true&amp;sd=tru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1  – Intro to Data Science for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9A2AB-7E17-A1D3-611C-D8F1E057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9015131-FF02-F52A-44EF-7EA265DE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663"/>
            <a:ext cx="9144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3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A5BC-7DB4-48F4-7193-74740819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2" y="3264581"/>
            <a:ext cx="8229600" cy="550310"/>
          </a:xfrm>
        </p:spPr>
        <p:txBody>
          <a:bodyPr/>
          <a:lstStyle/>
          <a:p>
            <a:pPr algn="l"/>
            <a:r>
              <a:rPr lang="en-US" dirty="0"/>
              <a:t>About this class…</a:t>
            </a:r>
          </a:p>
        </p:txBody>
      </p:sp>
    </p:spTree>
    <p:extLst>
      <p:ext uri="{BB962C8B-B14F-4D97-AF65-F5344CB8AC3E}">
        <p14:creationId xmlns:p14="http://schemas.microsoft.com/office/powerpoint/2010/main" val="427311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A55B-7868-76B9-7A97-BCF482DD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 </a:t>
            </a:r>
            <a:r>
              <a:rPr lang="en-US" i="1" dirty="0"/>
              <a:t>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57730-D44A-0A3C-98EF-914AC601A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1899"/>
            <a:ext cx="8386011" cy="4814202"/>
          </a:xfrm>
        </p:spPr>
        <p:txBody>
          <a:bodyPr/>
          <a:lstStyle/>
          <a:p>
            <a:r>
              <a:rPr lang="en-US" dirty="0"/>
              <a:t>Advanced math – there will be some formulas, but nothing too fancy</a:t>
            </a:r>
          </a:p>
          <a:p>
            <a:endParaRPr lang="en-US" dirty="0"/>
          </a:p>
          <a:p>
            <a:r>
              <a:rPr lang="en-US" dirty="0"/>
              <a:t>Algorithms – what they mean, how to use them, but not how to write or derive them</a:t>
            </a:r>
          </a:p>
          <a:p>
            <a:endParaRPr lang="en-US" dirty="0"/>
          </a:p>
          <a:p>
            <a:r>
              <a:rPr lang="en-US" dirty="0"/>
              <a:t>Advanced Python – you need to know python, but not at a high level</a:t>
            </a:r>
          </a:p>
          <a:p>
            <a:endParaRPr lang="en-US" dirty="0"/>
          </a:p>
          <a:p>
            <a:r>
              <a:rPr lang="en-US" dirty="0"/>
              <a:t>Statistics/Machine Learning – there will be components but there are other classes for that. </a:t>
            </a:r>
          </a:p>
          <a:p>
            <a:endParaRPr lang="en-US" dirty="0"/>
          </a:p>
          <a:p>
            <a:r>
              <a:rPr lang="en-US" dirty="0"/>
              <a:t>Data Engineering or Data Processing: these are important topics and even necessary for DS to know, but beyond the scope of this class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20B2-09B0-E0BA-9896-E5E5DC0D2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5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AD93-5D9D-0EE4-6EAC-2BDC91EC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76250"/>
          </a:xfrm>
        </p:spPr>
        <p:txBody>
          <a:bodyPr/>
          <a:lstStyle/>
          <a:p>
            <a:r>
              <a:rPr lang="en-US" dirty="0"/>
              <a:t>About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40DC-462D-E6AC-D746-8904585D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22" y="726115"/>
            <a:ext cx="7657070" cy="1391787"/>
          </a:xfrm>
        </p:spPr>
        <p:txBody>
          <a:bodyPr/>
          <a:lstStyle/>
          <a:p>
            <a:r>
              <a:rPr lang="en-US" dirty="0"/>
              <a:t>Brightspace, Brightspace, Brightspace!</a:t>
            </a:r>
          </a:p>
          <a:p>
            <a:r>
              <a:rPr lang="en-US" dirty="0"/>
              <a:t>Meet your TA team: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BB2F9-E317-D7EB-4F7E-2F8E32AD9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93B807-7645-7310-4405-1B9DFDCE3EB4}"/>
              </a:ext>
            </a:extLst>
          </p:cNvPr>
          <p:cNvSpPr txBox="1">
            <a:spLocks/>
          </p:cNvSpPr>
          <p:nvPr/>
        </p:nvSpPr>
        <p:spPr bwMode="auto">
          <a:xfrm>
            <a:off x="420130" y="4288202"/>
            <a:ext cx="8723870" cy="139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Slides to be posted before class (sometimes just before!)</a:t>
            </a:r>
          </a:p>
          <a:p>
            <a:pPr>
              <a:buClrTx/>
            </a:pPr>
            <a:r>
              <a:rPr lang="en-US" kern="0" dirty="0"/>
              <a:t>In-class rules</a:t>
            </a:r>
          </a:p>
          <a:p>
            <a:pPr lvl="1">
              <a:buClrTx/>
            </a:pPr>
            <a:r>
              <a:rPr lang="en-US" kern="0" dirty="0"/>
              <a:t>Attendance will be taken</a:t>
            </a:r>
          </a:p>
          <a:p>
            <a:pPr lvl="1">
              <a:buClrTx/>
            </a:pPr>
            <a:r>
              <a:rPr lang="en-US" kern="0" dirty="0"/>
              <a:t>If unavoidable miss of class, catch up via video (BS=&gt;Content=&gt;</a:t>
            </a:r>
            <a:r>
              <a:rPr lang="en-US" kern="0" dirty="0" err="1"/>
              <a:t>Mediasite</a:t>
            </a:r>
            <a:r>
              <a:rPr lang="en-US" kern="0" dirty="0"/>
              <a:t>)</a:t>
            </a:r>
          </a:p>
          <a:p>
            <a:pPr lvl="1">
              <a:buClrTx/>
            </a:pPr>
            <a:r>
              <a:rPr lang="en-US" kern="0" dirty="0"/>
              <a:t>Bring laptop!  (but only use for class-related items!)</a:t>
            </a:r>
          </a:p>
          <a:p>
            <a:pPr lvl="1">
              <a:buClrTx/>
            </a:pPr>
            <a:r>
              <a:rPr lang="en-US" kern="0" dirty="0"/>
              <a:t>You may get called on randomly … be prepared</a:t>
            </a:r>
          </a:p>
          <a:p>
            <a:pPr>
              <a:buClrTx/>
            </a:pPr>
            <a:endParaRPr lang="en-US" kern="0" dirty="0"/>
          </a:p>
        </p:txBody>
      </p:sp>
      <p:pic>
        <p:nvPicPr>
          <p:cNvPr id="7" name="Picture 6" descr="A person with long black hair and blue streaks&#10;&#10;Description automatically generated">
            <a:extLst>
              <a:ext uri="{FF2B5EF4-FFF2-40B4-BE49-F238E27FC236}">
                <a16:creationId xmlns:a16="http://schemas.microsoft.com/office/drawing/2014/main" id="{66626121-7EF1-3CF4-C338-948F2246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56" y="1670666"/>
            <a:ext cx="1524977" cy="1798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DA57E1-4F87-9414-6454-3AD0A9286DFC}"/>
              </a:ext>
            </a:extLst>
          </p:cNvPr>
          <p:cNvSpPr txBox="1"/>
          <p:nvPr/>
        </p:nvSpPr>
        <p:spPr>
          <a:xfrm>
            <a:off x="1513858" y="3635555"/>
            <a:ext cx="1114536" cy="56630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Stuti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Mishra</a:t>
            </a: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1</a:t>
            </a:r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AA0D5DE0-B00B-8087-D1C1-B6E1B9BE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02" y="1692759"/>
            <a:ext cx="1930757" cy="1736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DC30D-2231-61D7-37EB-0042AE4D618E}"/>
              </a:ext>
            </a:extLst>
          </p:cNvPr>
          <p:cNvSpPr txBox="1"/>
          <p:nvPr/>
        </p:nvSpPr>
        <p:spPr>
          <a:xfrm>
            <a:off x="6064503" y="3635555"/>
            <a:ext cx="1611339" cy="56630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Aditya Deshpande</a:t>
            </a: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30 (grad)</a:t>
            </a:r>
          </a:p>
        </p:txBody>
      </p:sp>
      <p:pic>
        <p:nvPicPr>
          <p:cNvPr id="12" name="Picture 11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69C6401D-2CE9-6841-595D-FEECC1E2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96" y="1692760"/>
            <a:ext cx="1397132" cy="173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5CCAA-97C5-192F-4376-3FCA74FF1471}"/>
              </a:ext>
            </a:extLst>
          </p:cNvPr>
          <p:cNvSpPr txBox="1"/>
          <p:nvPr/>
        </p:nvSpPr>
        <p:spPr>
          <a:xfrm>
            <a:off x="3733915" y="3636453"/>
            <a:ext cx="1468159" cy="56630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Krutika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Savani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6546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D3A9-A14A-94F4-3995-ACC56BD8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A861-77B1-6D44-72E9-AA5E2675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756"/>
            <a:ext cx="8229600" cy="5355939"/>
          </a:xfrm>
        </p:spPr>
        <p:txBody>
          <a:bodyPr/>
          <a:lstStyle/>
          <a:p>
            <a:r>
              <a:rPr lang="en-US" dirty="0"/>
              <a:t>Office Hours</a:t>
            </a:r>
          </a:p>
          <a:p>
            <a:pPr lvl="1"/>
            <a:r>
              <a:rPr lang="en-US" dirty="0" err="1"/>
              <a:t>Stuti</a:t>
            </a:r>
            <a:r>
              <a:rPr lang="en-US" dirty="0"/>
              <a:t> (UG-1) : Th 3-4</a:t>
            </a:r>
          </a:p>
          <a:p>
            <a:pPr lvl="1"/>
            <a:r>
              <a:rPr lang="en-US" dirty="0" err="1"/>
              <a:t>Krutika</a:t>
            </a:r>
            <a:r>
              <a:rPr lang="en-US" dirty="0"/>
              <a:t> (UG-2) : W 6-7</a:t>
            </a:r>
          </a:p>
          <a:p>
            <a:pPr lvl="1"/>
            <a:r>
              <a:rPr lang="en-US" dirty="0"/>
              <a:t>Aditya (Grad-30): Th 1-2</a:t>
            </a:r>
          </a:p>
          <a:p>
            <a:pPr lvl="1"/>
            <a:r>
              <a:rPr lang="en-US" dirty="0"/>
              <a:t>Prof V : Tu 6-7;  W 2-3</a:t>
            </a:r>
          </a:p>
          <a:p>
            <a:r>
              <a:rPr lang="en-US" dirty="0"/>
              <a:t>Can use any OH but start with your assigned TA!</a:t>
            </a:r>
          </a:p>
          <a:p>
            <a:r>
              <a:rPr lang="en-US" dirty="0"/>
              <a:t>Python/HW questions should start with TA</a:t>
            </a:r>
          </a:p>
          <a:p>
            <a:r>
              <a:rPr lang="en-US" dirty="0"/>
              <a:t>Course/Project questions can come to 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Let us know</a:t>
            </a:r>
            <a:r>
              <a:rPr lang="en-US" dirty="0"/>
              <a:t> if you are coming to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 a general question about the work / HW / exam question / project, </a:t>
            </a:r>
            <a:r>
              <a:rPr lang="en-US" i="1" dirty="0"/>
              <a:t>please post it on the Brightspace </a:t>
            </a:r>
            <a:r>
              <a:rPr lang="en-US" dirty="0"/>
              <a:t>Discussion Section</a:t>
            </a:r>
            <a:r>
              <a:rPr lang="en-US" i="1" dirty="0"/>
              <a:t>.</a:t>
            </a:r>
          </a:p>
          <a:p>
            <a:pPr lvl="1"/>
            <a:r>
              <a:rPr lang="en-US" dirty="0"/>
              <a:t>If you have a question, chances are someone else does!</a:t>
            </a:r>
          </a:p>
          <a:p>
            <a:pPr lvl="1"/>
            <a:r>
              <a:rPr lang="en-US" dirty="0"/>
              <a:t>TA’s and I will be monitoring it and will reply promptly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5257-7254-A3F8-5C53-9B8CEB2EA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erson with long black hair and blue streaks&#10;&#10;Description automatically generated">
            <a:extLst>
              <a:ext uri="{FF2B5EF4-FFF2-40B4-BE49-F238E27FC236}">
                <a16:creationId xmlns:a16="http://schemas.microsoft.com/office/drawing/2014/main" id="{5463EF9D-2E03-7C22-DEDD-CD94FADA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14" y="1340284"/>
            <a:ext cx="871069" cy="1027135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839F8F81-4CB5-54EB-58B7-864BF846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87" y="1373165"/>
            <a:ext cx="1069078" cy="961372"/>
          </a:xfrm>
          <a:prstGeom prst="rect">
            <a:avLst/>
          </a:prstGeom>
        </p:spPr>
      </p:pic>
      <p:pic>
        <p:nvPicPr>
          <p:cNvPr id="10" name="Picture 9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F51BBA9B-D19A-B42B-4A5A-DC88F618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123" y="1340285"/>
            <a:ext cx="826524" cy="10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05FF-AAE6-E861-73DD-2BC2B722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1" y="292685"/>
            <a:ext cx="8229600" cy="729214"/>
          </a:xfrm>
        </p:spPr>
        <p:txBody>
          <a:bodyPr/>
          <a:lstStyle/>
          <a:p>
            <a:r>
              <a:rPr lang="en-US" dirty="0"/>
              <a:t>Lets talk about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E739-2FA3-C058-3843-3D99156C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to be an expert, but you do need to know your way around</a:t>
            </a:r>
          </a:p>
          <a:p>
            <a:r>
              <a:rPr lang="en-US" dirty="0"/>
              <a:t>Work through the introductory notebooks this week – as laid out in HW0.</a:t>
            </a:r>
          </a:p>
          <a:p>
            <a:pPr lvl="1"/>
            <a:r>
              <a:rPr lang="en-US" dirty="0"/>
              <a:t>if you have trouble at this level this is not the class for you. </a:t>
            </a:r>
          </a:p>
          <a:p>
            <a:r>
              <a:rPr lang="en-US" dirty="0" err="1"/>
              <a:t>Colab</a:t>
            </a:r>
            <a:r>
              <a:rPr lang="en-US" dirty="0"/>
              <a:t> will be what we use in class – but for HW,  projects, you may use other IDEs.  </a:t>
            </a:r>
          </a:p>
          <a:p>
            <a:pPr lvl="1"/>
            <a:r>
              <a:rPr lang="en-US" dirty="0"/>
              <a:t>Must be able to upload your work as a .</a:t>
            </a:r>
            <a:r>
              <a:rPr lang="en-US" dirty="0" err="1"/>
              <a:t>ipynb</a:t>
            </a:r>
            <a:r>
              <a:rPr lang="en-US" dirty="0"/>
              <a:t> file. </a:t>
            </a:r>
          </a:p>
          <a:p>
            <a:r>
              <a:rPr lang="en-US" dirty="0"/>
              <a:t>Pro Tip : Save all notebooks to your own Google Drive!!!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HW0: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Colab_Basics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buNone/>
            </a:pPr>
            <a:r>
              <a:rPr lang="en-US" dirty="0"/>
              <a:t>- Python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7109C-AC9D-44E3-31DD-8E94868E9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 dirty="0"/>
          </a:p>
        </p:txBody>
      </p:sp>
      <p:pic>
        <p:nvPicPr>
          <p:cNvPr id="4098" name="Picture 2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96E8A923-BC84-8397-99B2-A6AF2088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11" y="4213382"/>
            <a:ext cx="42926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2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828B-5F92-6608-8FE1-C1E99AB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A4F1-8169-F656-FED1-2DA25735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" y="793159"/>
            <a:ext cx="6274672" cy="5928316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Required Text: </a:t>
            </a:r>
            <a:r>
              <a:rPr lang="en-US" sz="1600" i="1" dirty="0"/>
              <a:t>Data Science for Business </a:t>
            </a:r>
            <a:r>
              <a:rPr lang="en-US" sz="1600" b="1" dirty="0"/>
              <a:t>[DSB]</a:t>
            </a:r>
          </a:p>
          <a:p>
            <a:pPr lvl="1"/>
            <a:r>
              <a:rPr lang="en-US" sz="1600" dirty="0"/>
              <a:t>Provost*, Fawcett</a:t>
            </a:r>
          </a:p>
          <a:p>
            <a:pPr lvl="1"/>
            <a:r>
              <a:rPr lang="en-US" sz="1600" dirty="0"/>
              <a:t>Digital version available at bookstore</a:t>
            </a:r>
          </a:p>
          <a:p>
            <a:pPr lvl="1"/>
            <a:r>
              <a:rPr lang="en-US" sz="1600" dirty="0"/>
              <a:t>Can purchase physical copy at Amazon (1</a:t>
            </a:r>
            <a:r>
              <a:rPr lang="en-US" sz="1600" baseline="30000" dirty="0"/>
              <a:t>st</a:t>
            </a:r>
            <a:r>
              <a:rPr lang="en-US" sz="1600" dirty="0"/>
              <a:t> ed)</a:t>
            </a:r>
          </a:p>
          <a:p>
            <a:pPr lvl="1"/>
            <a:r>
              <a:rPr lang="en-US" sz="1600" dirty="0"/>
              <a:t>Main text – data analytic thinking, business context</a:t>
            </a:r>
          </a:p>
          <a:p>
            <a:pPr marL="257175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Optional Texts (all freely available – see syllabus)</a:t>
            </a:r>
          </a:p>
          <a:p>
            <a:pPr marL="0" indent="0">
              <a:buNone/>
            </a:pPr>
            <a:r>
              <a:rPr lang="en-US" sz="1200" b="1" i="0" dirty="0" err="1">
                <a:solidFill>
                  <a:srgbClr val="FFFFFF"/>
                </a:solidFill>
                <a:effectLst/>
                <a:latin typeface="Poppins" panose="020B0604020202020204" pitchFamily="34" charset="0"/>
              </a:rPr>
              <a:t>ntroduction</a:t>
            </a:r>
            <a:r>
              <a:rPr lang="en-US" sz="1200" b="1" i="0" dirty="0">
                <a:solidFill>
                  <a:srgbClr val="FFFFFF"/>
                </a:solidFill>
                <a:effectLst/>
                <a:latin typeface="Poppins" panose="020B0604020202020204" pitchFamily="34" charset="0"/>
              </a:rPr>
              <a:t> to Statistical Learning</a:t>
            </a:r>
          </a:p>
          <a:p>
            <a:r>
              <a:rPr lang="en-US" sz="1600" i="1" dirty="0"/>
              <a:t>An Introduction to Statistical Learning (with applications in Python) </a:t>
            </a:r>
            <a:r>
              <a:rPr lang="en-US" sz="1600" b="1" dirty="0"/>
              <a:t>[ISLP]</a:t>
            </a:r>
          </a:p>
          <a:p>
            <a:pPr lvl="1"/>
            <a:r>
              <a:rPr lang="en-US" sz="1400" dirty="0"/>
              <a:t>James, Witten, et al</a:t>
            </a:r>
          </a:p>
          <a:p>
            <a:pPr lvl="1"/>
            <a:r>
              <a:rPr lang="en-US" sz="1400" i="1" dirty="0"/>
              <a:t>More technical, deeper topics, python code</a:t>
            </a:r>
          </a:p>
          <a:p>
            <a:endParaRPr lang="en-US" sz="1600" i="1" dirty="0"/>
          </a:p>
          <a:p>
            <a:r>
              <a:rPr lang="en-US" sz="1600" i="1" dirty="0"/>
              <a:t>Data Mining for Business Analytics (with applications in Python) </a:t>
            </a:r>
            <a:r>
              <a:rPr lang="en-US" sz="1600" b="1" dirty="0"/>
              <a:t>[</a:t>
            </a:r>
            <a:r>
              <a:rPr lang="en-US" sz="1600" b="1" dirty="0" err="1"/>
              <a:t>Shmueli</a:t>
            </a:r>
            <a:r>
              <a:rPr lang="en-US" sz="1600" b="1" dirty="0"/>
              <a:t>]</a:t>
            </a:r>
          </a:p>
          <a:p>
            <a:pPr lvl="1"/>
            <a:r>
              <a:rPr lang="en-US" sz="1400" dirty="0"/>
              <a:t>Lots of good examples and code</a:t>
            </a:r>
          </a:p>
          <a:p>
            <a:endParaRPr lang="en-US" sz="1600" dirty="0"/>
          </a:p>
          <a:p>
            <a:r>
              <a:rPr lang="en-US" sz="1600" dirty="0" err="1"/>
              <a:t>OpenIntro</a:t>
            </a:r>
            <a:r>
              <a:rPr lang="en-US" sz="1600" dirty="0"/>
              <a:t> to Statistics </a:t>
            </a:r>
            <a:r>
              <a:rPr lang="en-US" sz="1600" b="1" dirty="0"/>
              <a:t>[</a:t>
            </a:r>
            <a:r>
              <a:rPr lang="en-US" sz="1600" b="1" dirty="0" err="1"/>
              <a:t>OpenIntro</a:t>
            </a:r>
            <a:r>
              <a:rPr lang="en-US" sz="1600" b="1" dirty="0"/>
              <a:t>] </a:t>
            </a:r>
          </a:p>
          <a:p>
            <a:pPr lvl="1"/>
            <a:r>
              <a:rPr lang="en-US" sz="1400" dirty="0"/>
              <a:t>Statistics refresh</a:t>
            </a:r>
          </a:p>
          <a:p>
            <a:pPr lvl="1"/>
            <a:r>
              <a:rPr lang="en-US" sz="1400" dirty="0"/>
              <a:t>interesting data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44495-8244-126D-8EC9-89B40303D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85F39-D7BA-8BF7-5B43-EEC99CA4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18" y="545318"/>
            <a:ext cx="1695273" cy="22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9EF07-F041-7794-2636-AD34A0185B30}"/>
              </a:ext>
            </a:extLst>
          </p:cNvPr>
          <p:cNvSpPr txBox="1"/>
          <p:nvPr/>
        </p:nvSpPr>
        <p:spPr>
          <a:xfrm>
            <a:off x="5618519" y="2305902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*NYU Stern prof</a:t>
            </a:r>
          </a:p>
        </p:txBody>
      </p:sp>
      <p:pic>
        <p:nvPicPr>
          <p:cNvPr id="4" name="Picture 3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254B6CE1-B5F8-47DD-2FAB-48ED721B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55" y="3003550"/>
            <a:ext cx="26416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5A664-1C5E-ADA3-9503-1CD81EDA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81" y="4061765"/>
            <a:ext cx="1372280" cy="195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FADBFE-2350-EF26-DD4E-D8B0A64A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60" y="4108902"/>
            <a:ext cx="120904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7A4-5F04-506E-4739-D60D3DB5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16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D6AB-7090-8D60-1EC7-FC97CA4325C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789" y="872163"/>
            <a:ext cx="4822179" cy="54380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HW (3) 30%</a:t>
            </a:r>
          </a:p>
          <a:p>
            <a:pPr lvl="1"/>
            <a:r>
              <a:rPr lang="en-US" dirty="0"/>
              <a:t>Assigned and collected in Brightspace</a:t>
            </a:r>
          </a:p>
          <a:p>
            <a:pPr lvl="1"/>
            <a:r>
              <a:rPr lang="en-US" dirty="0"/>
              <a:t>Late HW:</a:t>
            </a:r>
          </a:p>
          <a:p>
            <a:pPr lvl="2"/>
            <a:r>
              <a:rPr lang="en-US" dirty="0"/>
              <a:t>25% reduction &lt; 24 </a:t>
            </a:r>
            <a:r>
              <a:rPr lang="en-US" dirty="0" err="1"/>
              <a:t>hr</a:t>
            </a:r>
            <a:endParaRPr lang="en-US" dirty="0"/>
          </a:p>
          <a:p>
            <a:pPr lvl="2"/>
            <a:r>
              <a:rPr lang="en-US" dirty="0"/>
              <a:t>50% reduction &lt; 72 </a:t>
            </a:r>
            <a:r>
              <a:rPr lang="en-US" dirty="0" err="1"/>
              <a:t>hr</a:t>
            </a:r>
            <a:endParaRPr lang="en-US" dirty="0"/>
          </a:p>
          <a:p>
            <a:pPr lvl="1"/>
            <a:r>
              <a:rPr lang="en-US" dirty="0"/>
              <a:t>HW are detailed</a:t>
            </a:r>
          </a:p>
          <a:p>
            <a:pPr lvl="2"/>
            <a:r>
              <a:rPr lang="en-US" dirty="0"/>
              <a:t>Start early!</a:t>
            </a:r>
          </a:p>
          <a:p>
            <a:pPr lvl="2"/>
            <a:r>
              <a:rPr lang="en-US" dirty="0"/>
              <a:t>Take advantage of TA office hours</a:t>
            </a:r>
          </a:p>
          <a:p>
            <a:pPr lvl="2"/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r>
              <a:rPr lang="en-US" dirty="0"/>
              <a:t>Quiz/Exams (3) 30%</a:t>
            </a:r>
          </a:p>
          <a:p>
            <a:pPr lvl="1"/>
            <a:r>
              <a:rPr lang="en-US" dirty="0"/>
              <a:t> 2 in class quizzes</a:t>
            </a:r>
          </a:p>
          <a:p>
            <a:pPr lvl="2"/>
            <a:r>
              <a:rPr lang="en-US" dirty="0"/>
              <a:t>At start of class (20 min)</a:t>
            </a:r>
          </a:p>
          <a:p>
            <a:pPr lvl="1"/>
            <a:r>
              <a:rPr lang="en-US" dirty="0"/>
              <a:t>Open book, notes</a:t>
            </a:r>
          </a:p>
          <a:p>
            <a:pPr lvl="1"/>
            <a:r>
              <a:rPr lang="en-US" dirty="0"/>
              <a:t>Only includes topics discussed in class</a:t>
            </a:r>
          </a:p>
          <a:p>
            <a:pPr lvl="1"/>
            <a:r>
              <a:rPr lang="en-US" dirty="0"/>
              <a:t>No makeups!  </a:t>
            </a:r>
          </a:p>
          <a:p>
            <a:pPr lvl="2"/>
            <a:r>
              <a:rPr lang="en-US" dirty="0"/>
              <a:t>Let me know of conflicts in advance</a:t>
            </a:r>
          </a:p>
          <a:p>
            <a:pPr lvl="1"/>
            <a:r>
              <a:rPr lang="en-US" dirty="0"/>
              <a:t>Final exam during finals week - same format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76567-E99A-0504-CFE8-7D52CAE0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405" y="872163"/>
            <a:ext cx="4038600" cy="45259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Data Project 35%</a:t>
            </a:r>
          </a:p>
          <a:p>
            <a:pPr lvl="1"/>
            <a:r>
              <a:rPr lang="en-US" dirty="0"/>
              <a:t>Groups of 4</a:t>
            </a:r>
          </a:p>
          <a:p>
            <a:pPr lvl="1"/>
            <a:r>
              <a:rPr lang="en-US" dirty="0"/>
              <a:t>Multiple deliverables through the year</a:t>
            </a:r>
          </a:p>
          <a:p>
            <a:pPr lvl="1"/>
            <a:r>
              <a:rPr lang="en-US" dirty="0"/>
              <a:t>Much more detail to come</a:t>
            </a:r>
          </a:p>
          <a:p>
            <a:pPr lvl="1"/>
            <a:endParaRPr lang="en-US" dirty="0"/>
          </a:p>
          <a:p>
            <a:r>
              <a:rPr lang="en-US" dirty="0"/>
              <a:t>Participation / Attendance : 5% </a:t>
            </a:r>
          </a:p>
          <a:p>
            <a:pPr lvl="1"/>
            <a:r>
              <a:rPr lang="en-US" dirty="0"/>
              <a:t>Show up, engage, participate!  </a:t>
            </a:r>
          </a:p>
          <a:p>
            <a:pPr lvl="1"/>
            <a:r>
              <a:rPr lang="en-US" dirty="0"/>
              <a:t>Make sure I know you!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9424-35F2-8C9E-D5EF-94523C892C63}"/>
              </a:ext>
            </a:extLst>
          </p:cNvPr>
          <p:cNvSpPr txBox="1"/>
          <p:nvPr/>
        </p:nvSpPr>
        <p:spPr>
          <a:xfrm>
            <a:off x="5156886" y="4652601"/>
            <a:ext cx="3814119" cy="1491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lvl="1" indent="-214313" eaLnBrk="1" hangingPunct="1">
              <a:buChar char="–"/>
              <a:defRPr sz="1800" ker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Grading</a:t>
            </a:r>
          </a:p>
          <a:p>
            <a:r>
              <a:rPr lang="en-US" sz="1800" dirty="0"/>
              <a:t>35% of class will get A/A-</a:t>
            </a:r>
          </a:p>
          <a:p>
            <a:pPr lvl="1"/>
            <a:r>
              <a:rPr lang="en-US" sz="1600" dirty="0"/>
              <a:t>No more! </a:t>
            </a:r>
          </a:p>
          <a:p>
            <a:r>
              <a:rPr lang="en-US" sz="1800" dirty="0"/>
              <a:t>Letter grade to be updated mid-year</a:t>
            </a:r>
          </a:p>
          <a:p>
            <a:pPr marL="0" indent="0">
              <a:buNone/>
            </a:pPr>
            <a:endParaRPr lang="en-US" sz="1800" dirty="0"/>
          </a:p>
          <a:p>
            <a:pPr marL="685800" lvl="2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0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870C-2F96-F6A9-2D64-D7385755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636"/>
            <a:ext cx="8229600" cy="729214"/>
          </a:xfrm>
        </p:spPr>
        <p:txBody>
          <a:bodyPr/>
          <a:lstStyle/>
          <a:p>
            <a:r>
              <a:rPr lang="en-US" dirty="0"/>
              <a:t>Class Data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E249-9BFB-156D-86A9-04FCD344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6" y="889551"/>
            <a:ext cx="7358885" cy="5831924"/>
          </a:xfrm>
        </p:spPr>
        <p:txBody>
          <a:bodyPr/>
          <a:lstStyle/>
          <a:p>
            <a:r>
              <a:rPr lang="en-US" dirty="0"/>
              <a:t>All done in groups of 4</a:t>
            </a:r>
          </a:p>
          <a:p>
            <a:r>
              <a:rPr lang="en-US" dirty="0"/>
              <a:t>Goal: Find a data set that can address a business problem of interest. Use learnings from class to analyze the data and evaluate the business impact</a:t>
            </a:r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Week 2: Finalize teams of 4</a:t>
            </a:r>
          </a:p>
          <a:p>
            <a:pPr lvl="1"/>
            <a:r>
              <a:rPr lang="en-US" dirty="0"/>
              <a:t>Week 4: Initial Proposal </a:t>
            </a:r>
          </a:p>
          <a:p>
            <a:pPr lvl="1"/>
            <a:r>
              <a:rPr lang="en-US" dirty="0"/>
              <a:t>After Spring Break: Status Report</a:t>
            </a:r>
          </a:p>
          <a:p>
            <a:pPr lvl="1"/>
            <a:r>
              <a:rPr lang="en-US" dirty="0"/>
              <a:t>Last 2 weeks of class: In-class Presentations </a:t>
            </a:r>
          </a:p>
          <a:p>
            <a:pPr lvl="1"/>
            <a:r>
              <a:rPr lang="en-US" dirty="0"/>
              <a:t>Final day of class: Written reports (~20 pages) due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Finding data and a task is HARD – start early!!!</a:t>
            </a:r>
          </a:p>
          <a:p>
            <a:pPr lvl="1"/>
            <a:r>
              <a:rPr lang="en-US" dirty="0"/>
              <a:t>You will use python to build and evaluate models </a:t>
            </a:r>
          </a:p>
          <a:p>
            <a:pPr lvl="1"/>
            <a:r>
              <a:rPr lang="en-US" dirty="0"/>
              <a:t>Come with your group to at least one of my office hours to discuss ideas/progress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detailed description </a:t>
            </a:r>
            <a:r>
              <a:rPr lang="en-US" dirty="0"/>
              <a:t>on Brightspace, will discuss more next class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61C60-5018-D63B-1B99-695E6E10F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5627F-E4F6-F48C-3C30-43CAAD2BD430}"/>
              </a:ext>
            </a:extLst>
          </p:cNvPr>
          <p:cNvSpPr txBox="1"/>
          <p:nvPr/>
        </p:nvSpPr>
        <p:spPr>
          <a:xfrm>
            <a:off x="6350000" y="2736502"/>
            <a:ext cx="2568532" cy="1077218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Do NOW:</a:t>
            </a: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putting together groups of 4</a:t>
            </a:r>
          </a:p>
        </p:txBody>
      </p:sp>
    </p:spTree>
    <p:extLst>
      <p:ext uri="{BB962C8B-B14F-4D97-AF65-F5344CB8AC3E}">
        <p14:creationId xmlns:p14="http://schemas.microsoft.com/office/powerpoint/2010/main" val="29216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ED5A-4726-EA0C-7577-3198F8F1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130"/>
            <a:ext cx="8229600" cy="560249"/>
          </a:xfrm>
        </p:spPr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0083-8273-1ADB-DC4E-8B5B555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4" y="1805829"/>
            <a:ext cx="3481370" cy="1623171"/>
          </a:xfrm>
        </p:spPr>
        <p:txBody>
          <a:bodyPr/>
          <a:lstStyle/>
          <a:p>
            <a:r>
              <a:rPr lang="en-US" sz="2000" dirty="0"/>
              <a:t>Religious Holidays</a:t>
            </a:r>
          </a:p>
          <a:p>
            <a:r>
              <a:rPr lang="en-US" sz="2000" dirty="0"/>
              <a:t>Accommodations</a:t>
            </a:r>
          </a:p>
          <a:p>
            <a:r>
              <a:rPr lang="en-US" sz="2000" dirty="0"/>
              <a:t>Academic Integrity</a:t>
            </a:r>
          </a:p>
          <a:p>
            <a:r>
              <a:rPr lang="en-US" sz="2000" dirty="0"/>
              <a:t>Stern Code of Conduct</a:t>
            </a:r>
          </a:p>
          <a:p>
            <a:pPr marL="257175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2050" name="Picture 2" descr="policies policies everywhere - Buzz and Woody (Toy Story) Meme | Make a Meme">
            <a:extLst>
              <a:ext uri="{FF2B5EF4-FFF2-40B4-BE49-F238E27FC236}">
                <a16:creationId xmlns:a16="http://schemas.microsoft.com/office/drawing/2014/main" id="{DFD15BF9-1AFF-6BB0-D771-C0CB3E58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7" y="1289628"/>
            <a:ext cx="4347029" cy="236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D4740-FF23-BC3C-BBB3-76CAFF0C3D71}"/>
              </a:ext>
            </a:extLst>
          </p:cNvPr>
          <p:cNvSpPr txBox="1"/>
          <p:nvPr/>
        </p:nvSpPr>
        <p:spPr>
          <a:xfrm>
            <a:off x="2570921" y="4550543"/>
            <a:ext cx="509710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 check online syllabus for links and details</a:t>
            </a:r>
          </a:p>
        </p:txBody>
      </p:sp>
    </p:spTree>
    <p:extLst>
      <p:ext uri="{BB962C8B-B14F-4D97-AF65-F5344CB8AC3E}">
        <p14:creationId xmlns:p14="http://schemas.microsoft.com/office/powerpoint/2010/main" val="233881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03" y="5253023"/>
            <a:ext cx="7286297" cy="4001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[image of a data scientist in a business environment – </a:t>
            </a:r>
            <a:r>
              <a:rPr lang="en-US" i="1" dirty="0"/>
              <a:t>Dall-E 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AE1CA937-4AF9-1E02-E523-69EE739B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04" y="1438314"/>
            <a:ext cx="6285992" cy="35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632F-8026-4314-EAC3-54259CFE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2E983-8798-16C1-C6B7-A7FFA71FBCBE}"/>
              </a:ext>
            </a:extLst>
          </p:cNvPr>
          <p:cNvSpPr txBox="1"/>
          <p:nvPr/>
        </p:nvSpPr>
        <p:spPr>
          <a:xfrm>
            <a:off x="3436119" y="1125449"/>
            <a:ext cx="178145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do you think?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ADD273-6ADB-5DCB-39E8-6C89BE0082FD}"/>
              </a:ext>
            </a:extLst>
          </p:cNvPr>
          <p:cNvSpPr txBox="1">
            <a:spLocks/>
          </p:cNvSpPr>
          <p:nvPr/>
        </p:nvSpPr>
        <p:spPr bwMode="auto">
          <a:xfrm>
            <a:off x="852180" y="1916222"/>
            <a:ext cx="7602707" cy="395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81" indent="-19288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17910" indent="-16073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75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429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3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01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125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cs typeface="+mn-cs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cs typeface="+mn-cs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cs typeface="+mn-cs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You can use </a:t>
            </a:r>
            <a:r>
              <a:rPr lang="en-US" kern="0" dirty="0" err="1"/>
              <a:t>GenAI</a:t>
            </a:r>
            <a:r>
              <a:rPr lang="en-US" kern="0" dirty="0"/>
              <a:t> tools  (but please use them smartly!)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r>
              <a:rPr lang="en-US" kern="0" dirty="0"/>
              <a:t>We haven’t figured out yet how to best use these tools to teach coding</a:t>
            </a:r>
          </a:p>
          <a:p>
            <a:pPr lvl="1">
              <a:buClrTx/>
            </a:pPr>
            <a:r>
              <a:rPr lang="en-US" kern="0" dirty="0"/>
              <a:t>My advice: try and build things on your own, use </a:t>
            </a:r>
            <a:r>
              <a:rPr lang="en-US" kern="0" dirty="0" err="1"/>
              <a:t>GenAI</a:t>
            </a:r>
            <a:r>
              <a:rPr lang="en-US" kern="0" dirty="0"/>
              <a:t> to get you over stumbling blocks or humps. </a:t>
            </a:r>
          </a:p>
          <a:p>
            <a:pPr marL="257175" lvl="1" indent="0">
              <a:buClrTx/>
              <a:buNone/>
            </a:pPr>
            <a:endParaRPr lang="en-US" kern="0" dirty="0"/>
          </a:p>
          <a:p>
            <a:pPr>
              <a:buClrTx/>
            </a:pPr>
            <a:r>
              <a:rPr lang="en-US" kern="0" dirty="0"/>
              <a:t>Most important – use it as a learning tool!  Use it as a way to dig deeper into certain tasks – I would love to hear about how you use it effectively</a:t>
            </a:r>
          </a:p>
          <a:p>
            <a:pPr lvl="1">
              <a:buClrTx/>
            </a:pPr>
            <a:r>
              <a:rPr lang="en-US" kern="0" dirty="0"/>
              <a:t>Good way to bump your Participation grade </a:t>
            </a:r>
            <a:r>
              <a:rPr lang="en-US" kern="0" dirty="0">
                <a:sym typeface="Wingdings" pitchFamily="2" charset="2"/>
              </a:rPr>
              <a:t> </a:t>
            </a:r>
            <a:endParaRPr lang="en-US" kern="0" dirty="0"/>
          </a:p>
          <a:p>
            <a:pPr>
              <a:buClrTx/>
            </a:pPr>
            <a:endParaRPr lang="en-US" kern="0" dirty="0"/>
          </a:p>
          <a:p>
            <a:pPr marL="0" indent="0">
              <a:buClr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50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7EC99-BDBA-0376-39FE-80CE282A2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Class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8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712D-6C5F-5500-F147-D9E6EF55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hope to get out of this course?</a:t>
            </a:r>
          </a:p>
        </p:txBody>
      </p:sp>
      <p:pic>
        <p:nvPicPr>
          <p:cNvPr id="2050" name="Picture 2" descr="Generated by DALL·E">
            <a:extLst>
              <a:ext uri="{FF2B5EF4-FFF2-40B4-BE49-F238E27FC236}">
                <a16:creationId xmlns:a16="http://schemas.microsoft.com/office/drawing/2014/main" id="{AA26FB74-A64F-65AA-E2D7-6960D7AD4E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89" y="1069448"/>
            <a:ext cx="5136292" cy="29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96B1-E8FD-60C6-6A01-FCCC917A4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15118-D586-90C4-5A45-0888B74FE430}"/>
              </a:ext>
            </a:extLst>
          </p:cNvPr>
          <p:cNvSpPr txBox="1"/>
          <p:nvPr/>
        </p:nvSpPr>
        <p:spPr>
          <a:xfrm>
            <a:off x="3236259" y="4208181"/>
            <a:ext cx="331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[make her more successful]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1F9D1F-E5ED-973B-AAFC-C36D039ED46B}"/>
              </a:ext>
            </a:extLst>
          </p:cNvPr>
          <p:cNvGrpSpPr/>
          <p:nvPr/>
        </p:nvGrpSpPr>
        <p:grpSpPr>
          <a:xfrm>
            <a:off x="263612" y="4728201"/>
            <a:ext cx="8785652" cy="1477257"/>
            <a:chOff x="263612" y="4728201"/>
            <a:chExt cx="8785652" cy="14772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BEDDF1-4F2E-BD38-620F-73650592CA67}"/>
                </a:ext>
              </a:extLst>
            </p:cNvPr>
            <p:cNvSpPr txBox="1"/>
            <p:nvPr/>
          </p:nvSpPr>
          <p:spPr>
            <a:xfrm>
              <a:off x="263612" y="4728201"/>
              <a:ext cx="331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Learn the basics of 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74F21-1A7F-0C23-F528-C0F74F8BF3C5}"/>
                </a:ext>
              </a:extLst>
            </p:cNvPr>
            <p:cNvSpPr txBox="1"/>
            <p:nvPr/>
          </p:nvSpPr>
          <p:spPr>
            <a:xfrm>
              <a:off x="668113" y="5333326"/>
              <a:ext cx="331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Interpreting and communicating 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64789-28C9-F76C-AFF7-5A2C51E1CCE2}"/>
                </a:ext>
              </a:extLst>
            </p:cNvPr>
            <p:cNvSpPr txBox="1"/>
            <p:nvPr/>
          </p:nvSpPr>
          <p:spPr>
            <a:xfrm>
              <a:off x="457200" y="5928459"/>
              <a:ext cx="331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Applications for business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3E237-FDF0-A3B5-9E12-FB5B60E24D88}"/>
                </a:ext>
              </a:extLst>
            </p:cNvPr>
            <p:cNvSpPr txBox="1"/>
            <p:nvPr/>
          </p:nvSpPr>
          <p:spPr>
            <a:xfrm>
              <a:off x="3616775" y="5582433"/>
              <a:ext cx="331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Manipulate data sets to form helpful conclusions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A53C0-2540-4BEB-4CAB-B7B637DF2DB8}"/>
                </a:ext>
              </a:extLst>
            </p:cNvPr>
            <p:cNvSpPr txBox="1"/>
            <p:nvPr/>
          </p:nvSpPr>
          <p:spPr>
            <a:xfrm>
              <a:off x="3692248" y="4913470"/>
              <a:ext cx="331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Refresh coding skills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73002D-EFB2-C27F-A22F-F92662B5780E}"/>
                </a:ext>
              </a:extLst>
            </p:cNvPr>
            <p:cNvSpPr txBox="1"/>
            <p:nvPr/>
          </p:nvSpPr>
          <p:spPr>
            <a:xfrm>
              <a:off x="5731112" y="4797526"/>
              <a:ext cx="331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Practical implications of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786FF2-13E4-06AF-1DD9-19040ACB663C}"/>
                </a:ext>
              </a:extLst>
            </p:cNvPr>
            <p:cNvSpPr txBox="1"/>
            <p:nvPr/>
          </p:nvSpPr>
          <p:spPr>
            <a:xfrm>
              <a:off x="6628188" y="5223729"/>
              <a:ext cx="2358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12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Learn more about python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B98E09-58E8-9797-9601-086B1C83C195}"/>
              </a:ext>
            </a:extLst>
          </p:cNvPr>
          <p:cNvSpPr txBox="1"/>
          <p:nvPr/>
        </p:nvSpPr>
        <p:spPr>
          <a:xfrm>
            <a:off x="5804405" y="6098263"/>
            <a:ext cx="331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Fulfill graduation requirement</a:t>
            </a:r>
          </a:p>
        </p:txBody>
      </p:sp>
    </p:spTree>
    <p:extLst>
      <p:ext uri="{BB962C8B-B14F-4D97-AF65-F5344CB8AC3E}">
        <p14:creationId xmlns:p14="http://schemas.microsoft.com/office/powerpoint/2010/main" val="13485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BCCE-F357-9CF1-BD44-777090FD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D66E0-CFFC-3BB6-8B2C-13B6A36A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8355"/>
            <a:ext cx="3886200" cy="5366870"/>
          </a:xfrm>
        </p:spPr>
        <p:txBody>
          <a:bodyPr/>
          <a:lstStyle/>
          <a:p>
            <a:r>
              <a:rPr lang="en-US" dirty="0"/>
              <a:t>Approach business problems data-analytically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of different types of data science problems and approaches </a:t>
            </a:r>
          </a:p>
          <a:p>
            <a:endParaRPr lang="en-US" dirty="0"/>
          </a:p>
          <a:p>
            <a:r>
              <a:rPr lang="en-US" dirty="0"/>
              <a:t>Appreciation of the full range of the data science process</a:t>
            </a:r>
          </a:p>
          <a:p>
            <a:endParaRPr lang="en-US" dirty="0"/>
          </a:p>
          <a:p>
            <a:r>
              <a:rPr lang="en-US" dirty="0"/>
              <a:t>Hands on experience with data science tools and algorithms (using Python)</a:t>
            </a:r>
          </a:p>
          <a:p>
            <a:endParaRPr lang="en-US" dirty="0"/>
          </a:p>
          <a:p>
            <a:r>
              <a:rPr lang="en-US" dirty="0"/>
              <a:t>Design potential solutions to real business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BEF32-84BA-0247-15DB-2731A3625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Generated by DALL·E">
            <a:extLst>
              <a:ext uri="{FF2B5EF4-FFF2-40B4-BE49-F238E27FC236}">
                <a16:creationId xmlns:a16="http://schemas.microsoft.com/office/drawing/2014/main" id="{E4257015-98E1-1B31-7C5A-5D393C8B4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6605"/>
            <a:ext cx="4402147" cy="25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667708-69DD-B5F4-1EE4-63938749B10A}"/>
              </a:ext>
            </a:extLst>
          </p:cNvPr>
          <p:cNvSpPr txBox="1">
            <a:spLocks/>
          </p:cNvSpPr>
          <p:nvPr/>
        </p:nvSpPr>
        <p:spPr bwMode="auto">
          <a:xfrm>
            <a:off x="4572000" y="3742656"/>
            <a:ext cx="4481689" cy="35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400" kern="0" dirty="0"/>
              <a:t>[Professor teaching data science to business students]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DC6BF-32F7-CDAC-5928-D8AFC265E310}"/>
              </a:ext>
            </a:extLst>
          </p:cNvPr>
          <p:cNvSpPr txBox="1"/>
          <p:nvPr/>
        </p:nvSpPr>
        <p:spPr>
          <a:xfrm>
            <a:off x="4800602" y="4287228"/>
            <a:ext cx="3709084" cy="2434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Expectations:</a:t>
            </a:r>
          </a:p>
          <a:p>
            <a:r>
              <a:rPr lang="en-US" dirty="0"/>
              <a:t>Basic statistical knowledge</a:t>
            </a:r>
          </a:p>
          <a:p>
            <a:pPr lvl="1"/>
            <a:r>
              <a:rPr lang="en-US" dirty="0"/>
              <a:t>Mean v median, spread</a:t>
            </a:r>
          </a:p>
          <a:p>
            <a:pPr lvl="1"/>
            <a:r>
              <a:rPr lang="en-US" dirty="0"/>
              <a:t>Variation, sampling</a:t>
            </a:r>
          </a:p>
          <a:p>
            <a:pPr lvl="1"/>
            <a:r>
              <a:rPr lang="en-US" dirty="0"/>
              <a:t>Ability to read statistical graphs</a:t>
            </a:r>
          </a:p>
          <a:p>
            <a:r>
              <a:rPr lang="en-US" dirty="0"/>
              <a:t>Basic python knowledge</a:t>
            </a:r>
          </a:p>
        </p:txBody>
      </p:sp>
    </p:spTree>
    <p:extLst>
      <p:ext uri="{BB962C8B-B14F-4D97-AF65-F5344CB8AC3E}">
        <p14:creationId xmlns:p14="http://schemas.microsoft.com/office/powerpoint/2010/main" val="56421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6898-E0ED-93C2-13B2-1E52C48C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0310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D75AAD5E-ABB1-911A-B9F7-EAA5CA0CC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2283" y="3863185"/>
            <a:ext cx="4229986" cy="91971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The best part about being a statistician is you get to play in everyone’s backyard.</a:t>
            </a:r>
          </a:p>
          <a:p>
            <a:pPr marL="0" indent="0" algn="ctr">
              <a:buNone/>
            </a:pPr>
            <a:r>
              <a:rPr lang="en-US" i="1" dirty="0"/>
              <a:t>- John Tukey, AT&amp;T Bell Labs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7B24190A-E2FF-4A95-2F3E-DCDBBF073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 b="10350"/>
          <a:stretch/>
        </p:blipFill>
        <p:spPr bwMode="auto">
          <a:xfrm>
            <a:off x="457200" y="1600204"/>
            <a:ext cx="4038600" cy="45259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75F9E1-BFE0-1E34-9313-056A6BEF35A7}"/>
              </a:ext>
            </a:extLst>
          </p:cNvPr>
          <p:cNvSpPr txBox="1">
            <a:spLocks/>
          </p:cNvSpPr>
          <p:nvPr/>
        </p:nvSpPr>
        <p:spPr bwMode="auto">
          <a:xfrm>
            <a:off x="4732283" y="2362205"/>
            <a:ext cx="4229986" cy="9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81" indent="-19288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75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17910" indent="-16073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3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429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125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01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13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13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13">
                <a:solidFill>
                  <a:schemeClr val="tx1"/>
                </a:solidFill>
                <a:latin typeface="+mn-lt"/>
                <a:cs typeface="+mn-cs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13">
                <a:solidFill>
                  <a:schemeClr val="tx1"/>
                </a:solidFill>
                <a:latin typeface="+mn-lt"/>
                <a:cs typeface="+mn-cs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13">
                <a:solidFill>
                  <a:schemeClr val="tx1"/>
                </a:solidFill>
                <a:latin typeface="+mn-lt"/>
                <a:cs typeface="+mn-cs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13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i="1" kern="0" dirty="0"/>
              <a:t>Information is the resolution of uncertainty.</a:t>
            </a:r>
          </a:p>
          <a:p>
            <a:pPr marL="0" indent="0" algn="ctr">
              <a:buClrTx/>
              <a:buFontTx/>
              <a:buNone/>
            </a:pPr>
            <a:r>
              <a:rPr lang="en-US" i="1" kern="0" dirty="0"/>
              <a:t>- Claude Shannon, AT&amp;T Bell Labs</a:t>
            </a:r>
          </a:p>
        </p:txBody>
      </p:sp>
    </p:spTree>
    <p:extLst>
      <p:ext uri="{BB962C8B-B14F-4D97-AF65-F5344CB8AC3E}">
        <p14:creationId xmlns:p14="http://schemas.microsoft.com/office/powerpoint/2010/main" val="196898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172F-710D-0906-3661-F06720AA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309"/>
            <a:ext cx="8229600" cy="560249"/>
          </a:xfrm>
        </p:spPr>
        <p:txBody>
          <a:bodyPr/>
          <a:lstStyle/>
          <a:p>
            <a:r>
              <a:rPr lang="en-US" dirty="0"/>
              <a:t>Data Science Projects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6D3AFA-5DB5-3C27-607D-298E257003CE}"/>
              </a:ext>
            </a:extLst>
          </p:cNvPr>
          <p:cNvGrpSpPr/>
          <p:nvPr/>
        </p:nvGrpSpPr>
        <p:grpSpPr>
          <a:xfrm>
            <a:off x="4453338" y="1119053"/>
            <a:ext cx="4435971" cy="2466197"/>
            <a:chOff x="4453338" y="1119053"/>
            <a:chExt cx="4435971" cy="2466197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CF6DE61-9F19-7DC0-9C14-7EC8CB9A1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338" y="1119053"/>
              <a:ext cx="2937743" cy="2466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09CFA8-B01B-CA7C-B2AC-17A56E2484EB}"/>
                </a:ext>
              </a:extLst>
            </p:cNvPr>
            <p:cNvSpPr txBox="1"/>
            <p:nvPr/>
          </p:nvSpPr>
          <p:spPr>
            <a:xfrm>
              <a:off x="7629883" y="1735731"/>
              <a:ext cx="1259426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Social Networks and Marketing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5D49EA-53C6-4C41-735D-69EB1A6E5D99}"/>
              </a:ext>
            </a:extLst>
          </p:cNvPr>
          <p:cNvGrpSpPr/>
          <p:nvPr/>
        </p:nvGrpSpPr>
        <p:grpSpPr>
          <a:xfrm>
            <a:off x="685960" y="3585250"/>
            <a:ext cx="2974991" cy="2682867"/>
            <a:chOff x="685960" y="3585250"/>
            <a:chExt cx="2974991" cy="2682867"/>
          </a:xfrm>
        </p:grpSpPr>
        <p:pic>
          <p:nvPicPr>
            <p:cNvPr id="7" name="Picture 6" descr="A screenshot of a video&#10;&#10;Description automatically generated">
              <a:extLst>
                <a:ext uri="{FF2B5EF4-FFF2-40B4-BE49-F238E27FC236}">
                  <a16:creationId xmlns:a16="http://schemas.microsoft.com/office/drawing/2014/main" id="{D2260E32-54B9-91CA-5BD3-A044EE2D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960" y="3585250"/>
              <a:ext cx="2974991" cy="23461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2BCF4-3263-5692-832E-D71544A8B127}"/>
                </a:ext>
              </a:extLst>
            </p:cNvPr>
            <p:cNvSpPr txBox="1"/>
            <p:nvPr/>
          </p:nvSpPr>
          <p:spPr>
            <a:xfrm>
              <a:off x="1268565" y="5960340"/>
              <a:ext cx="2331087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TV and Video Consumption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6DB2F7-29E8-9E21-42AD-B95743D2BD5C}"/>
              </a:ext>
            </a:extLst>
          </p:cNvPr>
          <p:cNvGrpSpPr/>
          <p:nvPr/>
        </p:nvGrpSpPr>
        <p:grpSpPr>
          <a:xfrm>
            <a:off x="5774187" y="3840225"/>
            <a:ext cx="2581057" cy="2637386"/>
            <a:chOff x="5774187" y="3840225"/>
            <a:chExt cx="2581057" cy="2637386"/>
          </a:xfrm>
        </p:grpSpPr>
        <p:pic>
          <p:nvPicPr>
            <p:cNvPr id="17" name="Picture 16" descr="Screenshot 2016-11-30 23.28.58.png">
              <a:extLst>
                <a:ext uri="{FF2B5EF4-FFF2-40B4-BE49-F238E27FC236}">
                  <a16:creationId xmlns:a16="http://schemas.microsoft.com/office/drawing/2014/main" id="{18465E38-5290-AB67-3801-0EA385AD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187" y="3840225"/>
              <a:ext cx="2181225" cy="18362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03603-B7DA-4054-D71B-E92BA9BC7795}"/>
                </a:ext>
              </a:extLst>
            </p:cNvPr>
            <p:cNvSpPr txBox="1"/>
            <p:nvPr/>
          </p:nvSpPr>
          <p:spPr>
            <a:xfrm>
              <a:off x="7021950" y="5738947"/>
              <a:ext cx="1333294" cy="7386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Content Recommender Systems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2077BE-D822-6BB2-C8C4-03C9BBF9845E}"/>
              </a:ext>
            </a:extLst>
          </p:cNvPr>
          <p:cNvGrpSpPr/>
          <p:nvPr/>
        </p:nvGrpSpPr>
        <p:grpSpPr>
          <a:xfrm>
            <a:off x="254691" y="1002808"/>
            <a:ext cx="4287492" cy="2426192"/>
            <a:chOff x="254691" y="1002808"/>
            <a:chExt cx="4287492" cy="24261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A9EE06-B45A-9CE7-2C49-591179A0C239}"/>
                </a:ext>
              </a:extLst>
            </p:cNvPr>
            <p:cNvGrpSpPr/>
            <p:nvPr/>
          </p:nvGrpSpPr>
          <p:grpSpPr>
            <a:xfrm>
              <a:off x="254691" y="1002808"/>
              <a:ext cx="4287492" cy="2426192"/>
              <a:chOff x="254691" y="1002808"/>
              <a:chExt cx="4287492" cy="2426192"/>
            </a:xfrm>
          </p:grpSpPr>
          <p:pic>
            <p:nvPicPr>
              <p:cNvPr id="10" name="Picture 9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7A89BE2B-479E-88D3-FACF-EB1A8844A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91" y="1326322"/>
                <a:ext cx="4287492" cy="210267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9707A-9CB3-83BC-C5C7-E7D62842E434}"/>
                  </a:ext>
                </a:extLst>
              </p:cNvPr>
              <p:cNvSpPr txBox="1"/>
              <p:nvPr/>
            </p:nvSpPr>
            <p:spPr>
              <a:xfrm>
                <a:off x="1381411" y="1002808"/>
                <a:ext cx="158408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Network analytics</a:t>
                </a:r>
              </a:p>
            </p:txBody>
          </p:sp>
        </p:grpSp>
        <p:pic>
          <p:nvPicPr>
            <p:cNvPr id="24" name="Screen Shot 2023-06-05 at 9.30.58 AM.png" descr="Screen Shot 2023-06-05 at 9.30.58 AM.png">
              <a:extLst>
                <a:ext uri="{FF2B5EF4-FFF2-40B4-BE49-F238E27FC236}">
                  <a16:creationId xmlns:a16="http://schemas.microsoft.com/office/drawing/2014/main" id="{F3F3B76B-EED7-E804-76FE-F81CB17DE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3000" y="1466835"/>
              <a:ext cx="2511521" cy="1802192"/>
            </a:xfrm>
            <a:prstGeom prst="rect">
              <a:avLst/>
            </a:prstGeom>
            <a:ln w="889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801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shot 2012-05-29 at 9.04.52 PM.png" descr="Screen shot 2012-05-29 at 9.04.52 PM.png">
            <a:extLst>
              <a:ext uri="{FF2B5EF4-FFF2-40B4-BE49-F238E27FC236}">
                <a16:creationId xmlns:a16="http://schemas.microsoft.com/office/drawing/2014/main" id="{3FD5032A-A22C-3B35-C013-2CA149D0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70" y="283371"/>
            <a:ext cx="5273430" cy="3899777"/>
          </a:xfrm>
          <a:prstGeom prst="rect">
            <a:avLst/>
          </a:prstGeom>
          <a:ln w="88900">
            <a:miter lim="400000"/>
          </a:ln>
        </p:spPr>
      </p:pic>
      <p:pic>
        <p:nvPicPr>
          <p:cNvPr id="2" name="Picture 1" descr="20090921_NETFLIX_ATT_141.jpg">
            <a:extLst>
              <a:ext uri="{FF2B5EF4-FFF2-40B4-BE49-F238E27FC236}">
                <a16:creationId xmlns:a16="http://schemas.microsoft.com/office/drawing/2014/main" id="{62860AC2-FB9E-E259-8C1A-B83CA2267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9" y="3288323"/>
            <a:ext cx="4731632" cy="315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3BABE7-49B6-B32A-5013-1A7DFB7E6083}"/>
              </a:ext>
            </a:extLst>
          </p:cNvPr>
          <p:cNvSpPr txBox="1">
            <a:spLocks/>
          </p:cNvSpPr>
          <p:nvPr/>
        </p:nvSpPr>
        <p:spPr>
          <a:xfrm>
            <a:off x="286977" y="506960"/>
            <a:ext cx="2620108" cy="771647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257175"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514350"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771525"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475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r>
              <a:rPr lang="en-US" kern="0" dirty="0"/>
              <a:t>Netflix Prize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64631-11AE-FCD5-C40F-2AC70E22AAA6}"/>
              </a:ext>
            </a:extLst>
          </p:cNvPr>
          <p:cNvSpPr txBox="1"/>
          <p:nvPr/>
        </p:nvSpPr>
        <p:spPr>
          <a:xfrm>
            <a:off x="306988" y="1704666"/>
            <a:ext cx="3403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example of data science transforming a business</a:t>
            </a:r>
          </a:p>
        </p:txBody>
      </p:sp>
    </p:spTree>
    <p:extLst>
      <p:ext uri="{BB962C8B-B14F-4D97-AF65-F5344CB8AC3E}">
        <p14:creationId xmlns:p14="http://schemas.microsoft.com/office/powerpoint/2010/main" val="29832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3FC2-07F6-F538-A119-71B56A28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624"/>
            <a:ext cx="8229600" cy="550310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About you…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AF5B7-A6B8-1F1B-9369-7039301E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174836"/>
            <a:ext cx="4102100" cy="217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B094D8-2F3A-2991-78FA-24ED4731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1216068"/>
            <a:ext cx="4102100" cy="21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3DAF-DFFB-3375-A398-6F4FEBF7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80" y="3429000"/>
            <a:ext cx="5933239" cy="314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EB45-28DE-0FFA-5141-9F4366D70A68}"/>
              </a:ext>
            </a:extLst>
          </p:cNvPr>
          <p:cNvSpPr txBox="1"/>
          <p:nvPr/>
        </p:nvSpPr>
        <p:spPr>
          <a:xfrm>
            <a:off x="4074695" y="744934"/>
            <a:ext cx="82105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N=48</a:t>
            </a:r>
          </a:p>
        </p:txBody>
      </p:sp>
    </p:spTree>
    <p:extLst>
      <p:ext uri="{BB962C8B-B14F-4D97-AF65-F5344CB8AC3E}">
        <p14:creationId xmlns:p14="http://schemas.microsoft.com/office/powerpoint/2010/main" val="3724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02492-4376-A216-48AA-1EBE811D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5DD91D-3087-DA98-7C5F-436CF29FA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059189"/>
              </p:ext>
            </p:extLst>
          </p:nvPr>
        </p:nvGraphicFramePr>
        <p:xfrm>
          <a:off x="5642919" y="4527968"/>
          <a:ext cx="3361038" cy="16799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91591">
                  <a:extLst>
                    <a:ext uri="{9D8B030D-6E8A-4147-A177-3AD203B41FA5}">
                      <a16:colId xmlns:a16="http://schemas.microsoft.com/office/drawing/2014/main" val="302657088"/>
                    </a:ext>
                  </a:extLst>
                </a:gridCol>
                <a:gridCol w="669447">
                  <a:extLst>
                    <a:ext uri="{9D8B030D-6E8A-4147-A177-3AD203B41FA5}">
                      <a16:colId xmlns:a16="http://schemas.microsoft.com/office/drawing/2014/main" val="3435970333"/>
                    </a:ext>
                  </a:extLst>
                </a:gridCol>
              </a:tblGrid>
              <a:tr h="228547">
                <a:tc>
                  <a:txBody>
                    <a:bodyPr/>
                    <a:lstStyle/>
                    <a:p>
                      <a:r>
                        <a:rPr lang="en-US" sz="1200" dirty="0"/>
                        <a:t>Writing / Proofreading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03519"/>
                  </a:ext>
                </a:extLst>
              </a:tr>
              <a:tr h="308331">
                <a:tc>
                  <a:txBody>
                    <a:bodyPr/>
                    <a:lstStyle/>
                    <a:p>
                      <a:r>
                        <a:rPr lang="en-US" sz="1200" dirty="0"/>
                        <a:t>Summarizing Text /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998177"/>
                  </a:ext>
                </a:extLst>
              </a:tr>
              <a:tr h="228547">
                <a:tc>
                  <a:txBody>
                    <a:bodyPr/>
                    <a:lstStyle/>
                    <a:p>
                      <a:r>
                        <a:rPr lang="en-US" sz="1200" dirty="0"/>
                        <a:t>Search Engine / 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244310"/>
                  </a:ext>
                </a:extLst>
              </a:tr>
              <a:tr h="228547">
                <a:tc>
                  <a:txBody>
                    <a:bodyPr/>
                    <a:lstStyle/>
                    <a:p>
                      <a:r>
                        <a:rPr lang="en-US" sz="1200" dirty="0"/>
                        <a:t>Writing/ Debugging 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96855"/>
                  </a:ext>
                </a:extLst>
              </a:tr>
              <a:tr h="228547">
                <a:tc>
                  <a:txBody>
                    <a:bodyPr/>
                    <a:lstStyle/>
                    <a:p>
                      <a:r>
                        <a:rPr lang="en-US" sz="1200" dirty="0"/>
                        <a:t>Help with 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21266"/>
                  </a:ext>
                </a:extLst>
              </a:tr>
              <a:tr h="228547">
                <a:tc>
                  <a:txBody>
                    <a:bodyPr/>
                    <a:lstStyle/>
                    <a:p>
                      <a:r>
                        <a:rPr lang="en-US" sz="1200" dirty="0"/>
                        <a:t>Media / Image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54533"/>
                  </a:ext>
                </a:extLst>
              </a:tr>
            </a:tbl>
          </a:graphicData>
        </a:graphic>
      </p:graphicFrame>
      <p:pic>
        <p:nvPicPr>
          <p:cNvPr id="1026" name="Picture 2" descr="Forms response chart. Question title: Which of the following software tools/programming languages have you used other than Python?  (Click all that apply)&#10;. Number of responses: 48 responses.">
            <a:extLst>
              <a:ext uri="{FF2B5EF4-FFF2-40B4-BE49-F238E27FC236}">
                <a16:creationId xmlns:a16="http://schemas.microsoft.com/office/drawing/2014/main" id="{497D6F11-36EF-B50E-5283-89D5B4EC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0"/>
            <a:ext cx="7924367" cy="40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orms response chart. Question title: How much do you use ChatGPT (or other Generative AI tools?) &#10;. Number of responses: 48 responses.">
            <a:extLst>
              <a:ext uri="{FF2B5EF4-FFF2-40B4-BE49-F238E27FC236}">
                <a16:creationId xmlns:a16="http://schemas.microsoft.com/office/drawing/2014/main" id="{F629212A-3A1F-798F-6245-63C263BC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7" y="4281289"/>
            <a:ext cx="4572000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9750</TotalTime>
  <Words>1264</Words>
  <Application>Microsoft Macintosh PowerPoint</Application>
  <PresentationFormat>On-screen Show (4:3)</PresentationFormat>
  <Paragraphs>233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Poppins</vt:lpstr>
      <vt:lpstr>Tahoma</vt:lpstr>
      <vt:lpstr>Times New Roman</vt:lpstr>
      <vt:lpstr>Wingdings</vt:lpstr>
      <vt:lpstr>1_SBE10</vt:lpstr>
      <vt:lpstr>Topic 1  – Intro to Data Science for Business</vt:lpstr>
      <vt:lpstr>Why Data Science? </vt:lpstr>
      <vt:lpstr>What do you hope to get out of this course?</vt:lpstr>
      <vt:lpstr>Class Goals</vt:lpstr>
      <vt:lpstr>About Me</vt:lpstr>
      <vt:lpstr>Data Science Projects</vt:lpstr>
      <vt:lpstr>PowerPoint Presentation</vt:lpstr>
      <vt:lpstr>About you…</vt:lpstr>
      <vt:lpstr>PowerPoint Presentation</vt:lpstr>
      <vt:lpstr>PowerPoint Presentation</vt:lpstr>
      <vt:lpstr>About this class…</vt:lpstr>
      <vt:lpstr>What this class is not</vt:lpstr>
      <vt:lpstr>About the Class</vt:lpstr>
      <vt:lpstr>Communication</vt:lpstr>
      <vt:lpstr>Lets talk about Python</vt:lpstr>
      <vt:lpstr>Textbooks</vt:lpstr>
      <vt:lpstr>Grades</vt:lpstr>
      <vt:lpstr>Class Data Project</vt:lpstr>
      <vt:lpstr>Policies</vt:lpstr>
      <vt:lpstr>Generative AI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27</cp:revision>
  <dcterms:created xsi:type="dcterms:W3CDTF">2023-07-07T20:20:38Z</dcterms:created>
  <dcterms:modified xsi:type="dcterms:W3CDTF">2024-01-22T23:47:55Z</dcterms:modified>
</cp:coreProperties>
</file>